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800" r:id="rId1"/>
  </p:sldMasterIdLst>
  <p:notesMasterIdLst>
    <p:notesMasterId r:id="rId16"/>
  </p:notesMasterIdLst>
  <p:handoutMasterIdLst>
    <p:handoutMasterId r:id="rId17"/>
  </p:handoutMasterIdLst>
  <p:sldIdLst>
    <p:sldId id="526" r:id="rId2"/>
    <p:sldId id="589" r:id="rId3"/>
    <p:sldId id="575" r:id="rId4"/>
    <p:sldId id="590" r:id="rId5"/>
    <p:sldId id="573" r:id="rId6"/>
    <p:sldId id="576" r:id="rId7"/>
    <p:sldId id="577" r:id="rId8"/>
    <p:sldId id="578" r:id="rId9"/>
    <p:sldId id="579" r:id="rId10"/>
    <p:sldId id="581" r:id="rId11"/>
    <p:sldId id="584" r:id="rId12"/>
    <p:sldId id="585" r:id="rId13"/>
    <p:sldId id="586" r:id="rId14"/>
    <p:sldId id="529" r:id="rId15"/>
  </p:sldIdLst>
  <p:sldSz cx="9906000" cy="6858000" type="A4"/>
  <p:notesSz cx="6797675" cy="9926638"/>
  <p:embeddedFontLst>
    <p:embeddedFont>
      <p:font typeface="Verdana" panose="020B0604030504040204" pitchFamily="34" charset="0"/>
      <p:regular r:id="rId18"/>
      <p:bold r:id="rId19"/>
      <p:italic r:id="rId20"/>
      <p:boldItalic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Franklin Gothic Book" panose="020B0503020102020204" pitchFamily="34" charset="0"/>
      <p:regular r:id="rId26"/>
      <p:italic r:id="rId27"/>
    </p:embeddedFont>
    <p:embeddedFont>
      <p:font typeface="Tahoma" panose="020B0604030504040204" pitchFamily="34" charset="0"/>
      <p:regular r:id="rId28"/>
      <p:bold r:id="rId29"/>
    </p:embeddedFont>
    <p:embeddedFont>
      <p:font typeface="Calibri Light" panose="020B0604020202020204" charset="0"/>
      <p:regular r:id="rId30"/>
      <p:italic r:id="rId31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364683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729364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094046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458727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1823409" algn="l" defTabSz="729364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188088" algn="l" defTabSz="729364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2552772" algn="l" defTabSz="729364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2917452" algn="l" defTabSz="729364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  <a:srgbClr val="117864"/>
    <a:srgbClr val="2471A3"/>
    <a:srgbClr val="1E8449"/>
    <a:srgbClr val="16A085"/>
    <a:srgbClr val="EBF5FB"/>
    <a:srgbClr val="F4F6F6"/>
    <a:srgbClr val="1ABC9C"/>
    <a:srgbClr val="EAEDED"/>
    <a:srgbClr val="D5DB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9" autoAdjust="0"/>
    <p:restoredTop sz="95088" autoAdjust="0"/>
  </p:normalViewPr>
  <p:slideViewPr>
    <p:cSldViewPr>
      <p:cViewPr>
        <p:scale>
          <a:sx n="80" d="100"/>
          <a:sy n="80" d="100"/>
        </p:scale>
        <p:origin x="-2262" y="-762"/>
      </p:cViewPr>
      <p:guideLst>
        <p:guide orient="horz" pos="2160"/>
        <p:guide pos="3120"/>
      </p:guideLst>
    </p:cSldViewPr>
  </p:slideViewPr>
  <p:notesTextViewPr>
    <p:cViewPr>
      <p:scale>
        <a:sx n="33" d="100"/>
        <a:sy n="33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EE62E5-52E6-4D76-9D2C-387D3301FA7E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/>
      <dgm:spPr/>
    </dgm:pt>
    <dgm:pt modelId="{72942E11-C47F-411F-9374-EE190BF9B56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gm:t>
    </dgm:pt>
    <dgm:pt modelId="{CB624A7A-6704-44C7-AC7D-51D3760B18AB}" type="parTrans" cxnId="{A0ACDDD0-6090-4E64-A7B6-89291A76CE5D}">
      <dgm:prSet/>
      <dgm:spPr/>
      <dgm:t>
        <a:bodyPr/>
        <a:lstStyle/>
        <a:p>
          <a:endParaRPr lang="ru-RU"/>
        </a:p>
      </dgm:t>
    </dgm:pt>
    <dgm:pt modelId="{A9224A24-410D-4C20-B80A-BEF72CDE2C13}" type="sibTrans" cxnId="{A0ACDDD0-6090-4E64-A7B6-89291A76CE5D}">
      <dgm:prSet/>
      <dgm:spPr/>
      <dgm:t>
        <a:bodyPr/>
        <a:lstStyle/>
        <a:p>
          <a:endParaRPr lang="ru-RU"/>
        </a:p>
      </dgm:t>
    </dgm:pt>
    <dgm:pt modelId="{52463879-3293-4AFB-BE00-8FC51382243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gm:t>
    </dgm:pt>
    <dgm:pt modelId="{1BF2D480-C151-4232-A055-9E0BEDDDAD95}" type="parTrans" cxnId="{D44A0758-6701-454D-9EB1-314E9F729A0F}">
      <dgm:prSet/>
      <dgm:spPr/>
      <dgm:t>
        <a:bodyPr/>
        <a:lstStyle/>
        <a:p>
          <a:endParaRPr lang="ru-RU"/>
        </a:p>
      </dgm:t>
    </dgm:pt>
    <dgm:pt modelId="{BCD0EBBB-CC64-42D9-9501-9F7713DC2572}" type="sibTrans" cxnId="{D44A0758-6701-454D-9EB1-314E9F729A0F}">
      <dgm:prSet/>
      <dgm:spPr/>
      <dgm:t>
        <a:bodyPr/>
        <a:lstStyle/>
        <a:p>
          <a:endParaRPr lang="ru-RU"/>
        </a:p>
      </dgm:t>
    </dgm:pt>
    <dgm:pt modelId="{AA43BB07-8F01-4B98-A4E8-7C0C50C4FDF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gm:t>
    </dgm:pt>
    <dgm:pt modelId="{199DBDEC-AF1D-4EE5-93CE-34DF55776668}" type="parTrans" cxnId="{9319A1E9-B1F2-43D2-915D-2C416491FBA4}">
      <dgm:prSet/>
      <dgm:spPr/>
      <dgm:t>
        <a:bodyPr/>
        <a:lstStyle/>
        <a:p>
          <a:endParaRPr lang="ru-RU"/>
        </a:p>
      </dgm:t>
    </dgm:pt>
    <dgm:pt modelId="{8D3B04C4-C14E-4ACD-90BD-F904B721F270}" type="sibTrans" cxnId="{9319A1E9-B1F2-43D2-915D-2C416491FBA4}">
      <dgm:prSet/>
      <dgm:spPr/>
      <dgm:t>
        <a:bodyPr/>
        <a:lstStyle/>
        <a:p>
          <a:endParaRPr lang="ru-RU"/>
        </a:p>
      </dgm:t>
    </dgm:pt>
    <dgm:pt modelId="{A5A257A5-321B-4CF8-B43D-6A6AB3C216F1}" type="pres">
      <dgm:prSet presAssocID="{9BEE62E5-52E6-4D76-9D2C-387D3301FA7E}" presName="cycle" presStyleCnt="0">
        <dgm:presLayoutVars>
          <dgm:dir/>
          <dgm:resizeHandles val="exact"/>
        </dgm:presLayoutVars>
      </dgm:prSet>
      <dgm:spPr/>
    </dgm:pt>
    <dgm:pt modelId="{3F747B1B-9D55-4D6C-A572-61D65E484179}" type="pres">
      <dgm:prSet presAssocID="{72942E11-C47F-411F-9374-EE190BF9B566}" presName="dummy" presStyleCnt="0"/>
      <dgm:spPr/>
    </dgm:pt>
    <dgm:pt modelId="{81933018-7BF5-4ACB-BE5B-1E27FAEC75A9}" type="pres">
      <dgm:prSet presAssocID="{72942E11-C47F-411F-9374-EE190BF9B566}" presName="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67084B-3890-43E4-927D-C2C4AD4A14E7}" type="pres">
      <dgm:prSet presAssocID="{A9224A24-410D-4C20-B80A-BEF72CDE2C13}" presName="sibTrans" presStyleLbl="node1" presStyleIdx="0" presStyleCnt="3"/>
      <dgm:spPr/>
      <dgm:t>
        <a:bodyPr/>
        <a:lstStyle/>
        <a:p>
          <a:endParaRPr lang="ru-RU"/>
        </a:p>
      </dgm:t>
    </dgm:pt>
    <dgm:pt modelId="{E0D0DEC7-DDD7-41E3-AE53-3F0D44CE9FFC}" type="pres">
      <dgm:prSet presAssocID="{52463879-3293-4AFB-BE00-8FC513822434}" presName="dummy" presStyleCnt="0"/>
      <dgm:spPr/>
    </dgm:pt>
    <dgm:pt modelId="{2F13F9C4-BF7D-4C37-9BCB-4B511CA95C5F}" type="pres">
      <dgm:prSet presAssocID="{52463879-3293-4AFB-BE00-8FC513822434}" presName="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3A7BC5-194C-4DF6-AF84-9296E00FED06}" type="pres">
      <dgm:prSet presAssocID="{BCD0EBBB-CC64-42D9-9501-9F7713DC2572}" presName="sibTrans" presStyleLbl="node1" presStyleIdx="1" presStyleCnt="3"/>
      <dgm:spPr/>
      <dgm:t>
        <a:bodyPr/>
        <a:lstStyle/>
        <a:p>
          <a:endParaRPr lang="ru-RU"/>
        </a:p>
      </dgm:t>
    </dgm:pt>
    <dgm:pt modelId="{47A57C31-192A-47D3-948A-4A9F95837254}" type="pres">
      <dgm:prSet presAssocID="{AA43BB07-8F01-4B98-A4E8-7C0C50C4FDF3}" presName="dummy" presStyleCnt="0"/>
      <dgm:spPr/>
    </dgm:pt>
    <dgm:pt modelId="{44A4499F-9A80-4993-BAF7-D1DD162EEC2B}" type="pres">
      <dgm:prSet presAssocID="{AA43BB07-8F01-4B98-A4E8-7C0C50C4FDF3}" presName="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10B38E-CFD5-4D8B-A11A-BE1AFD8848C3}" type="pres">
      <dgm:prSet presAssocID="{8D3B04C4-C14E-4ACD-90BD-F904B721F270}" presName="sibTrans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D44A0758-6701-454D-9EB1-314E9F729A0F}" srcId="{9BEE62E5-52E6-4D76-9D2C-387D3301FA7E}" destId="{52463879-3293-4AFB-BE00-8FC513822434}" srcOrd="1" destOrd="0" parTransId="{1BF2D480-C151-4232-A055-9E0BEDDDAD95}" sibTransId="{BCD0EBBB-CC64-42D9-9501-9F7713DC2572}"/>
    <dgm:cxn modelId="{4FA362E6-BC9D-4902-80C6-0B00BF67E628}" type="presOf" srcId="{52463879-3293-4AFB-BE00-8FC513822434}" destId="{2F13F9C4-BF7D-4C37-9BCB-4B511CA95C5F}" srcOrd="0" destOrd="0" presId="urn:microsoft.com/office/officeart/2005/8/layout/cycle1"/>
    <dgm:cxn modelId="{B7C70687-0157-4892-A01E-892AD4A4C4EA}" type="presOf" srcId="{A9224A24-410D-4C20-B80A-BEF72CDE2C13}" destId="{F167084B-3890-43E4-927D-C2C4AD4A14E7}" srcOrd="0" destOrd="0" presId="urn:microsoft.com/office/officeart/2005/8/layout/cycle1"/>
    <dgm:cxn modelId="{F31622E6-C5E1-4A71-AB50-CA9E03B3D749}" type="presOf" srcId="{8D3B04C4-C14E-4ACD-90BD-F904B721F270}" destId="{1010B38E-CFD5-4D8B-A11A-BE1AFD8848C3}" srcOrd="0" destOrd="0" presId="urn:microsoft.com/office/officeart/2005/8/layout/cycle1"/>
    <dgm:cxn modelId="{3BA84157-A415-4932-A627-F29B6DD2735C}" type="presOf" srcId="{BCD0EBBB-CC64-42D9-9501-9F7713DC2572}" destId="{9E3A7BC5-194C-4DF6-AF84-9296E00FED06}" srcOrd="0" destOrd="0" presId="urn:microsoft.com/office/officeart/2005/8/layout/cycle1"/>
    <dgm:cxn modelId="{4B015BA5-57FD-473A-99BA-8C80BA466B20}" type="presOf" srcId="{9BEE62E5-52E6-4D76-9D2C-387D3301FA7E}" destId="{A5A257A5-321B-4CF8-B43D-6A6AB3C216F1}" srcOrd="0" destOrd="0" presId="urn:microsoft.com/office/officeart/2005/8/layout/cycle1"/>
    <dgm:cxn modelId="{A0ACDDD0-6090-4E64-A7B6-89291A76CE5D}" srcId="{9BEE62E5-52E6-4D76-9D2C-387D3301FA7E}" destId="{72942E11-C47F-411F-9374-EE190BF9B566}" srcOrd="0" destOrd="0" parTransId="{CB624A7A-6704-44C7-AC7D-51D3760B18AB}" sibTransId="{A9224A24-410D-4C20-B80A-BEF72CDE2C13}"/>
    <dgm:cxn modelId="{9319A1E9-B1F2-43D2-915D-2C416491FBA4}" srcId="{9BEE62E5-52E6-4D76-9D2C-387D3301FA7E}" destId="{AA43BB07-8F01-4B98-A4E8-7C0C50C4FDF3}" srcOrd="2" destOrd="0" parTransId="{199DBDEC-AF1D-4EE5-93CE-34DF55776668}" sibTransId="{8D3B04C4-C14E-4ACD-90BD-F904B721F270}"/>
    <dgm:cxn modelId="{8A659D6C-0E6A-432A-9C7B-FBFD203F1639}" type="presOf" srcId="{AA43BB07-8F01-4B98-A4E8-7C0C50C4FDF3}" destId="{44A4499F-9A80-4993-BAF7-D1DD162EEC2B}" srcOrd="0" destOrd="0" presId="urn:microsoft.com/office/officeart/2005/8/layout/cycle1"/>
    <dgm:cxn modelId="{CEF88DCD-BD85-4DE2-83DF-DAFA41D432E8}" type="presOf" srcId="{72942E11-C47F-411F-9374-EE190BF9B566}" destId="{81933018-7BF5-4ACB-BE5B-1E27FAEC75A9}" srcOrd="0" destOrd="0" presId="urn:microsoft.com/office/officeart/2005/8/layout/cycle1"/>
    <dgm:cxn modelId="{504AF39C-20C4-4133-859B-88CF2CE2C8C2}" type="presParOf" srcId="{A5A257A5-321B-4CF8-B43D-6A6AB3C216F1}" destId="{3F747B1B-9D55-4D6C-A572-61D65E484179}" srcOrd="0" destOrd="0" presId="urn:microsoft.com/office/officeart/2005/8/layout/cycle1"/>
    <dgm:cxn modelId="{20CEAD16-3BCF-4A89-8F1F-06E18DC4331C}" type="presParOf" srcId="{A5A257A5-321B-4CF8-B43D-6A6AB3C216F1}" destId="{81933018-7BF5-4ACB-BE5B-1E27FAEC75A9}" srcOrd="1" destOrd="0" presId="urn:microsoft.com/office/officeart/2005/8/layout/cycle1"/>
    <dgm:cxn modelId="{AC77CEC6-1F68-4488-B47C-C4EFA915B08C}" type="presParOf" srcId="{A5A257A5-321B-4CF8-B43D-6A6AB3C216F1}" destId="{F167084B-3890-43E4-927D-C2C4AD4A14E7}" srcOrd="2" destOrd="0" presId="urn:microsoft.com/office/officeart/2005/8/layout/cycle1"/>
    <dgm:cxn modelId="{57D2AA5A-FB8F-4D3F-8353-FFE50AAF1CB1}" type="presParOf" srcId="{A5A257A5-321B-4CF8-B43D-6A6AB3C216F1}" destId="{E0D0DEC7-DDD7-41E3-AE53-3F0D44CE9FFC}" srcOrd="3" destOrd="0" presId="urn:microsoft.com/office/officeart/2005/8/layout/cycle1"/>
    <dgm:cxn modelId="{72ECF1DB-8AB3-4CD9-B2EC-B48EBFE4FD01}" type="presParOf" srcId="{A5A257A5-321B-4CF8-B43D-6A6AB3C216F1}" destId="{2F13F9C4-BF7D-4C37-9BCB-4B511CA95C5F}" srcOrd="4" destOrd="0" presId="urn:microsoft.com/office/officeart/2005/8/layout/cycle1"/>
    <dgm:cxn modelId="{4B1587A9-887F-4124-8725-30436B9EA115}" type="presParOf" srcId="{A5A257A5-321B-4CF8-B43D-6A6AB3C216F1}" destId="{9E3A7BC5-194C-4DF6-AF84-9296E00FED06}" srcOrd="5" destOrd="0" presId="urn:microsoft.com/office/officeart/2005/8/layout/cycle1"/>
    <dgm:cxn modelId="{61429C05-A023-4120-AB47-CA8E346CF13B}" type="presParOf" srcId="{A5A257A5-321B-4CF8-B43D-6A6AB3C216F1}" destId="{47A57C31-192A-47D3-948A-4A9F95837254}" srcOrd="6" destOrd="0" presId="urn:microsoft.com/office/officeart/2005/8/layout/cycle1"/>
    <dgm:cxn modelId="{3ED1FBCE-C3C5-4A77-B296-E768B0927E2A}" type="presParOf" srcId="{A5A257A5-321B-4CF8-B43D-6A6AB3C216F1}" destId="{44A4499F-9A80-4993-BAF7-D1DD162EEC2B}" srcOrd="7" destOrd="0" presId="urn:microsoft.com/office/officeart/2005/8/layout/cycle1"/>
    <dgm:cxn modelId="{698C8F86-3BF1-4AF9-9CA2-7FC8B5A9F320}" type="presParOf" srcId="{A5A257A5-321B-4CF8-B43D-6A6AB3C216F1}" destId="{1010B38E-CFD5-4D8B-A11A-BE1AFD8848C3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933018-7BF5-4ACB-BE5B-1E27FAEC75A9}">
      <dsp:nvSpPr>
        <dsp:cNvPr id="0" name=""/>
        <dsp:cNvSpPr/>
      </dsp:nvSpPr>
      <dsp:spPr>
        <a:xfrm>
          <a:off x="3763721" y="318552"/>
          <a:ext cx="1629918" cy="16299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sz="65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sp:txBody>
      <dsp:txXfrm>
        <a:off x="3763721" y="318552"/>
        <a:ext cx="1629918" cy="1629918"/>
      </dsp:txXfrm>
    </dsp:sp>
    <dsp:sp modelId="{F167084B-3890-43E4-927D-C2C4AD4A14E7}">
      <dsp:nvSpPr>
        <dsp:cNvPr id="0" name=""/>
        <dsp:cNvSpPr/>
      </dsp:nvSpPr>
      <dsp:spPr>
        <a:xfrm>
          <a:off x="1284585" y="-1197"/>
          <a:ext cx="3850199" cy="3850199"/>
        </a:xfrm>
        <a:prstGeom prst="circularArrow">
          <a:avLst>
            <a:gd name="adj1" fmla="val 8255"/>
            <a:gd name="adj2" fmla="val 576675"/>
            <a:gd name="adj3" fmla="val 2961301"/>
            <a:gd name="adj4" fmla="val 53434"/>
            <a:gd name="adj5" fmla="val 963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13F9C4-BF7D-4C37-9BCB-4B511CA95C5F}">
      <dsp:nvSpPr>
        <dsp:cNvPr id="0" name=""/>
        <dsp:cNvSpPr/>
      </dsp:nvSpPr>
      <dsp:spPr>
        <a:xfrm>
          <a:off x="2394726" y="2689721"/>
          <a:ext cx="1629918" cy="16299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sz="65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sp:txBody>
      <dsp:txXfrm>
        <a:off x="2394726" y="2689721"/>
        <a:ext cx="1629918" cy="1629918"/>
      </dsp:txXfrm>
    </dsp:sp>
    <dsp:sp modelId="{9E3A7BC5-194C-4DF6-AF84-9296E00FED06}">
      <dsp:nvSpPr>
        <dsp:cNvPr id="0" name=""/>
        <dsp:cNvSpPr/>
      </dsp:nvSpPr>
      <dsp:spPr>
        <a:xfrm>
          <a:off x="1284585" y="-1197"/>
          <a:ext cx="3850199" cy="3850199"/>
        </a:xfrm>
        <a:prstGeom prst="circularArrow">
          <a:avLst>
            <a:gd name="adj1" fmla="val 8255"/>
            <a:gd name="adj2" fmla="val 576675"/>
            <a:gd name="adj3" fmla="val 10169891"/>
            <a:gd name="adj4" fmla="val 7262024"/>
            <a:gd name="adj5" fmla="val 963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A4499F-9A80-4993-BAF7-D1DD162EEC2B}">
      <dsp:nvSpPr>
        <dsp:cNvPr id="0" name=""/>
        <dsp:cNvSpPr/>
      </dsp:nvSpPr>
      <dsp:spPr>
        <a:xfrm>
          <a:off x="1025731" y="318552"/>
          <a:ext cx="1629918" cy="16299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sz="65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sp:txBody>
      <dsp:txXfrm>
        <a:off x="1025731" y="318552"/>
        <a:ext cx="1629918" cy="1629918"/>
      </dsp:txXfrm>
    </dsp:sp>
    <dsp:sp modelId="{1010B38E-CFD5-4D8B-A11A-BE1AFD8848C3}">
      <dsp:nvSpPr>
        <dsp:cNvPr id="0" name=""/>
        <dsp:cNvSpPr/>
      </dsp:nvSpPr>
      <dsp:spPr>
        <a:xfrm>
          <a:off x="1284585" y="-1197"/>
          <a:ext cx="3850199" cy="3850199"/>
        </a:xfrm>
        <a:prstGeom prst="circularArrow">
          <a:avLst>
            <a:gd name="adj1" fmla="val 8255"/>
            <a:gd name="adj2" fmla="val 576675"/>
            <a:gd name="adj3" fmla="val 16854336"/>
            <a:gd name="adj4" fmla="val 14968989"/>
            <a:gd name="adj5" fmla="val 963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203" cy="495870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953" y="0"/>
            <a:ext cx="2945203" cy="495870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r">
              <a:defRPr sz="1200"/>
            </a:lvl1pPr>
          </a:lstStyle>
          <a:p>
            <a:fld id="{40E235AF-A570-4223-AB25-27E5F3B7786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29230"/>
            <a:ext cx="2945203" cy="495870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953" y="9429230"/>
            <a:ext cx="2945203" cy="495870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r">
              <a:defRPr sz="1200"/>
            </a:lvl1pPr>
          </a:lstStyle>
          <a:p>
            <a:fld id="{A958C182-F5D1-48BB-BFAA-A0A651D248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019100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203" cy="495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50" tIns="47775" rIns="95550" bIns="47775" numCol="1" anchor="t" anchorCtr="0" compatLnSpc="1">
            <a:prstTxWarp prst="textNoShape">
              <a:avLst/>
            </a:prstTxWarp>
          </a:bodyPr>
          <a:lstStyle>
            <a:lvl1pPr defTabSz="955731">
              <a:defRPr sz="1300">
                <a:latin typeface="Franklin Gothic Book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53" y="0"/>
            <a:ext cx="2945203" cy="495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50" tIns="47775" rIns="95550" bIns="47775" numCol="1" anchor="t" anchorCtr="0" compatLnSpc="1">
            <a:prstTxWarp prst="textNoShape">
              <a:avLst/>
            </a:prstTxWarp>
          </a:bodyPr>
          <a:lstStyle>
            <a:lvl1pPr algn="r" defTabSz="955731">
              <a:defRPr sz="1300">
                <a:latin typeface="Franklin Gothic Book" pitchFamily="34" charset="0"/>
              </a:defRPr>
            </a:lvl1pPr>
          </a:lstStyle>
          <a:p>
            <a:pPr>
              <a:defRPr/>
            </a:pPr>
            <a:fld id="{F68C9102-498B-426B-A14C-AA54A01F6FE5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9613" y="744538"/>
            <a:ext cx="537686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313" y="4715384"/>
            <a:ext cx="5439051" cy="44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50" tIns="47775" rIns="95550" bIns="477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230"/>
            <a:ext cx="2945203" cy="495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50" tIns="47775" rIns="95550" bIns="47775" numCol="1" anchor="b" anchorCtr="0" compatLnSpc="1">
            <a:prstTxWarp prst="textNoShape">
              <a:avLst/>
            </a:prstTxWarp>
          </a:bodyPr>
          <a:lstStyle>
            <a:lvl1pPr defTabSz="955731">
              <a:defRPr sz="1300">
                <a:latin typeface="Franklin Gothic Book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53" y="9429230"/>
            <a:ext cx="2945203" cy="495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50" tIns="47775" rIns="95550" bIns="47775" numCol="1" anchor="b" anchorCtr="0" compatLnSpc="1">
            <a:prstTxWarp prst="textNoShape">
              <a:avLst/>
            </a:prstTxWarp>
          </a:bodyPr>
          <a:lstStyle>
            <a:lvl1pPr algn="r" defTabSz="955731">
              <a:defRPr sz="1300">
                <a:latin typeface="Franklin Gothic Book" pitchFamily="34" charset="0"/>
              </a:defRPr>
            </a:lvl1pPr>
          </a:lstStyle>
          <a:p>
            <a:pPr>
              <a:defRPr/>
            </a:pPr>
            <a:fld id="{9474DAB1-4AF5-4F70-ADED-DFBEB4A975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257335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6468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729364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94046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458727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1823409" algn="l" defTabSz="729364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188088" algn="l" defTabSz="729364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552772" algn="l" defTabSz="729364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17452" algn="l" defTabSz="729364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53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100"/>
            </a:lvl1pPr>
            <a:lvl2pPr marL="402282" indent="0" algn="ctr">
              <a:buNone/>
              <a:defRPr sz="1800"/>
            </a:lvl2pPr>
            <a:lvl3pPr marL="804565" indent="0" algn="ctr">
              <a:buNone/>
              <a:defRPr sz="1600"/>
            </a:lvl3pPr>
            <a:lvl4pPr marL="1206848" indent="0" algn="ctr">
              <a:buNone/>
              <a:defRPr sz="1400"/>
            </a:lvl4pPr>
            <a:lvl5pPr marL="1609131" indent="0" algn="ctr">
              <a:buNone/>
              <a:defRPr sz="1400"/>
            </a:lvl5pPr>
            <a:lvl6pPr marL="2011413" indent="0" algn="ctr">
              <a:buNone/>
              <a:defRPr sz="1400"/>
            </a:lvl6pPr>
            <a:lvl7pPr marL="2413695" indent="0" algn="ctr">
              <a:buNone/>
              <a:defRPr sz="1400"/>
            </a:lvl7pPr>
            <a:lvl8pPr marL="2815978" indent="0" algn="ctr">
              <a:buNone/>
              <a:defRPr sz="1400"/>
            </a:lvl8pPr>
            <a:lvl9pPr marL="3218261" indent="0" algn="ctr">
              <a:buNone/>
              <a:defRPr sz="14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0D5689-0FD5-45E6-8CDF-CC1EAF0DBB77}" type="datetime1">
              <a:rPr lang="ru-RU" smtClean="0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FB5EE2-772A-4D3B-BF6C-59CAE89BF5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913117"/>
      </p:ext>
    </p:extLst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D81143-B80B-4D6D-889B-CDBEEBD3800E}" type="datetime1">
              <a:rPr lang="ru-RU" smtClean="0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E35AE-583D-4276-994B-59C4683D3FD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136327"/>
      </p:ext>
    </p:extLst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A282DA-B8A0-4265-A859-5D2B5EF8B31C}" type="datetime1">
              <a:rPr lang="ru-RU" smtClean="0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1A1C3F-F1B8-4388-8C28-3B9CB50724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12588"/>
      </p:ext>
    </p:extLst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557818-B2CE-476C-BFD6-D062B2B2745E}" type="datetime1">
              <a:rPr lang="ru-RU" smtClean="0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C27B3D-21E6-48F0-B29F-0CE8D53FC7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069713"/>
      </p:ext>
    </p:extLst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39"/>
            <a:ext cx="8543925" cy="2852737"/>
          </a:xfrm>
        </p:spPr>
        <p:txBody>
          <a:bodyPr anchor="b"/>
          <a:lstStyle>
            <a:lvl1pPr>
              <a:defRPr sz="53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4"/>
            <a:ext cx="8543925" cy="1500187"/>
          </a:xfrm>
        </p:spPr>
        <p:txBody>
          <a:bodyPr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022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045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2068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609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0114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4136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28159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2182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96FAD9-C64A-44B9-8F12-3D93D1075DE9}" type="datetime1">
              <a:rPr lang="ru-RU" smtClean="0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39C955-9F3C-40F3-B1DD-5751987C7D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877224"/>
      </p:ext>
    </p:extLst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B6AC95-7174-474A-855D-93CB9FBA68A7}" type="datetime1">
              <a:rPr lang="ru-RU" smtClean="0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8582DC-46B6-4BAE-A3F4-A69A6277D9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639791"/>
      </p:ext>
    </p:extLst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7" y="365126"/>
            <a:ext cx="8543925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2282" indent="0">
              <a:buNone/>
              <a:defRPr sz="1800" b="1"/>
            </a:lvl2pPr>
            <a:lvl3pPr marL="804565" indent="0">
              <a:buNone/>
              <a:defRPr sz="1600" b="1"/>
            </a:lvl3pPr>
            <a:lvl4pPr marL="1206848" indent="0">
              <a:buNone/>
              <a:defRPr sz="1400" b="1"/>
            </a:lvl4pPr>
            <a:lvl5pPr marL="1609131" indent="0">
              <a:buNone/>
              <a:defRPr sz="1400" b="1"/>
            </a:lvl5pPr>
            <a:lvl6pPr marL="2011413" indent="0">
              <a:buNone/>
              <a:defRPr sz="1400" b="1"/>
            </a:lvl6pPr>
            <a:lvl7pPr marL="2413695" indent="0">
              <a:buNone/>
              <a:defRPr sz="1400" b="1"/>
            </a:lvl7pPr>
            <a:lvl8pPr marL="2815978" indent="0">
              <a:buNone/>
              <a:defRPr sz="1400" b="1"/>
            </a:lvl8pPr>
            <a:lvl9pPr marL="3218261" indent="0">
              <a:buNone/>
              <a:defRPr sz="14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2282" indent="0">
              <a:buNone/>
              <a:defRPr sz="1800" b="1"/>
            </a:lvl2pPr>
            <a:lvl3pPr marL="804565" indent="0">
              <a:buNone/>
              <a:defRPr sz="1600" b="1"/>
            </a:lvl3pPr>
            <a:lvl4pPr marL="1206848" indent="0">
              <a:buNone/>
              <a:defRPr sz="1400" b="1"/>
            </a:lvl4pPr>
            <a:lvl5pPr marL="1609131" indent="0">
              <a:buNone/>
              <a:defRPr sz="1400" b="1"/>
            </a:lvl5pPr>
            <a:lvl6pPr marL="2011413" indent="0">
              <a:buNone/>
              <a:defRPr sz="1400" b="1"/>
            </a:lvl6pPr>
            <a:lvl7pPr marL="2413695" indent="0">
              <a:buNone/>
              <a:defRPr sz="1400" b="1"/>
            </a:lvl7pPr>
            <a:lvl8pPr marL="2815978" indent="0">
              <a:buNone/>
              <a:defRPr sz="1400" b="1"/>
            </a:lvl8pPr>
            <a:lvl9pPr marL="3218261" indent="0">
              <a:buNone/>
              <a:defRPr sz="14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43072C-B3E4-44C6-A5B4-500E78330B5C}" type="datetime1">
              <a:rPr lang="ru-RU" smtClean="0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4B9C80-6AAC-48B2-B590-7FE6CFA46F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709561"/>
      </p:ext>
    </p:extLst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F5B847-BF53-4F40-B158-A4E7F1D1D032}" type="datetime1">
              <a:rPr lang="ru-RU" smtClean="0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CCE61-3B0B-4E28-B716-932A45627D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560811"/>
      </p:ext>
    </p:extLst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1153ED-2E7F-410C-98E6-3F6880CC8F23}" type="datetime1">
              <a:rPr lang="ru-RU" smtClean="0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4C509E-D6FA-44A1-8506-E79D0419C7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951576"/>
      </p:ext>
    </p:extLst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400"/>
            </a:lvl1pPr>
            <a:lvl2pPr marL="402282" indent="0">
              <a:buNone/>
              <a:defRPr sz="1200"/>
            </a:lvl2pPr>
            <a:lvl3pPr marL="804565" indent="0">
              <a:buNone/>
              <a:defRPr sz="1000"/>
            </a:lvl3pPr>
            <a:lvl4pPr marL="1206848" indent="0">
              <a:buNone/>
              <a:defRPr sz="900"/>
            </a:lvl4pPr>
            <a:lvl5pPr marL="1609131" indent="0">
              <a:buNone/>
              <a:defRPr sz="900"/>
            </a:lvl5pPr>
            <a:lvl6pPr marL="2011413" indent="0">
              <a:buNone/>
              <a:defRPr sz="900"/>
            </a:lvl6pPr>
            <a:lvl7pPr marL="2413695" indent="0">
              <a:buNone/>
              <a:defRPr sz="900"/>
            </a:lvl7pPr>
            <a:lvl8pPr marL="2815978" indent="0">
              <a:buNone/>
              <a:defRPr sz="900"/>
            </a:lvl8pPr>
            <a:lvl9pPr marL="3218261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753B2F-992F-47F3-8C46-A61BD9D5D1ED}" type="datetime1">
              <a:rPr lang="ru-RU" smtClean="0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A57A7F-4675-4606-B736-43B542AF81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31980"/>
      </p:ext>
    </p:extLst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 anchor="t"/>
          <a:lstStyle>
            <a:lvl1pPr marL="0" indent="0">
              <a:buNone/>
              <a:defRPr sz="2800"/>
            </a:lvl1pPr>
            <a:lvl2pPr marL="402282" indent="0">
              <a:buNone/>
              <a:defRPr sz="2500"/>
            </a:lvl2pPr>
            <a:lvl3pPr marL="804565" indent="0">
              <a:buNone/>
              <a:defRPr sz="2100"/>
            </a:lvl3pPr>
            <a:lvl4pPr marL="1206848" indent="0">
              <a:buNone/>
              <a:defRPr sz="1800"/>
            </a:lvl4pPr>
            <a:lvl5pPr marL="1609131" indent="0">
              <a:buNone/>
              <a:defRPr sz="1800"/>
            </a:lvl5pPr>
            <a:lvl6pPr marL="2011413" indent="0">
              <a:buNone/>
              <a:defRPr sz="1800"/>
            </a:lvl6pPr>
            <a:lvl7pPr marL="2413695" indent="0">
              <a:buNone/>
              <a:defRPr sz="1800"/>
            </a:lvl7pPr>
            <a:lvl8pPr marL="2815978" indent="0">
              <a:buNone/>
              <a:defRPr sz="1800"/>
            </a:lvl8pPr>
            <a:lvl9pPr marL="3218261" indent="0">
              <a:buNone/>
              <a:defRPr sz="18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400"/>
            </a:lvl1pPr>
            <a:lvl2pPr marL="402282" indent="0">
              <a:buNone/>
              <a:defRPr sz="1200"/>
            </a:lvl2pPr>
            <a:lvl3pPr marL="804565" indent="0">
              <a:buNone/>
              <a:defRPr sz="1000"/>
            </a:lvl3pPr>
            <a:lvl4pPr marL="1206848" indent="0">
              <a:buNone/>
              <a:defRPr sz="900"/>
            </a:lvl4pPr>
            <a:lvl5pPr marL="1609131" indent="0">
              <a:buNone/>
              <a:defRPr sz="900"/>
            </a:lvl5pPr>
            <a:lvl6pPr marL="2011413" indent="0">
              <a:buNone/>
              <a:defRPr sz="900"/>
            </a:lvl6pPr>
            <a:lvl7pPr marL="2413695" indent="0">
              <a:buNone/>
              <a:defRPr sz="900"/>
            </a:lvl7pPr>
            <a:lvl8pPr marL="2815978" indent="0">
              <a:buNone/>
              <a:defRPr sz="900"/>
            </a:lvl8pPr>
            <a:lvl9pPr marL="3218261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04A169-2D80-4E2B-A32D-297B4C44BE48}" type="datetime1">
              <a:rPr lang="ru-RU" smtClean="0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E16392-4C51-4CF6-9444-E891F3652F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344282"/>
      </p:ext>
    </p:extLst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80456" tIns="40228" rIns="80456" bIns="40228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80456" tIns="40228" rIns="80456" bIns="40228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80456" tIns="40228" rIns="80456" bIns="40228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69A8F01-C106-48FE-9233-30F3D4BF857B}" type="datetime1">
              <a:rPr lang="ru-RU" smtClean="0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80456" tIns="40228" rIns="80456" bIns="40228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80456" tIns="40228" rIns="80456" bIns="40228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C3EBB0F-362D-483A-836E-4007C20D10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111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ransition>
    <p:wipe/>
  </p:transition>
  <p:hf hdr="0" ftr="0" dt="0"/>
  <p:txStyles>
    <p:titleStyle>
      <a:lvl1pPr algn="l" defTabSz="804565" rtl="0" eaLnBrk="1" latinLnBrk="0" hangingPunct="1">
        <a:lnSpc>
          <a:spcPct val="90000"/>
        </a:lnSpc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1142" indent="-201142" algn="l" defTabSz="804565" rtl="0" eaLnBrk="1" latinLnBrk="0" hangingPunct="1">
        <a:lnSpc>
          <a:spcPct val="90000"/>
        </a:lnSpc>
        <a:spcBef>
          <a:spcPts val="88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03424" indent="-201142" algn="l" defTabSz="804565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706" indent="-201142" algn="l" defTabSz="804565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07989" indent="-201142" algn="l" defTabSz="804565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10271" indent="-201142" algn="l" defTabSz="804565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12555" indent="-201142" algn="l" defTabSz="804565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614837" indent="-201142" algn="l" defTabSz="804565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017119" indent="-201142" algn="l" defTabSz="804565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419402" indent="-201142" algn="l" defTabSz="804565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45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2282" algn="l" defTabSz="8045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4565" algn="l" defTabSz="8045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6848" algn="l" defTabSz="8045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9131" algn="l" defTabSz="8045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413" algn="l" defTabSz="8045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13695" algn="l" defTabSz="8045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15978" algn="l" defTabSz="8045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18261" algn="l" defTabSz="8045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Прямоугольник 92">
            <a:extLst>
              <a:ext uri="{FF2B5EF4-FFF2-40B4-BE49-F238E27FC236}">
                <a16:creationId xmlns:a16="http://schemas.microsoft.com/office/drawing/2014/main" xmlns="" id="{34808511-7599-4153-BDA9-08079718869D}"/>
              </a:ext>
            </a:extLst>
          </p:cNvPr>
          <p:cNvSpPr/>
          <p:nvPr/>
        </p:nvSpPr>
        <p:spPr>
          <a:xfrm>
            <a:off x="740533" y="2132857"/>
            <a:ext cx="7832106" cy="2235678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pPr algn="ctr"/>
            <a:endParaRPr lang="ru-RU" sz="280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800" b="1" dirty="0">
                <a:solidFill>
                  <a:srgbClr val="1F4E7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  развитии профильного образования в Ханты-Мансийском</a:t>
            </a:r>
          </a:p>
          <a:p>
            <a:pPr algn="ctr"/>
            <a:r>
              <a:rPr lang="ru-RU" sz="2800" b="1" dirty="0">
                <a:solidFill>
                  <a:srgbClr val="1F4E7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автономном округе – Югре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C72B384A-E1A2-405B-8B9D-1282359DA044}"/>
              </a:ext>
            </a:extLst>
          </p:cNvPr>
          <p:cNvSpPr/>
          <p:nvPr/>
        </p:nvSpPr>
        <p:spPr>
          <a:xfrm>
            <a:off x="4250922" y="4869160"/>
            <a:ext cx="5265585" cy="1466236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pPr algn="r"/>
            <a:r>
              <a:rPr lang="ru-RU" sz="1800" b="1" dirty="0">
                <a:solidFill>
                  <a:srgbClr val="1F4E79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Директор Департамента образования и </a:t>
            </a:r>
          </a:p>
          <a:p>
            <a:pPr algn="r"/>
            <a:r>
              <a:rPr lang="ru-RU" sz="1800" b="1" dirty="0">
                <a:solidFill>
                  <a:srgbClr val="1F4E79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молодежной политики Ханты-Мансийского автономного округа – Югры</a:t>
            </a:r>
          </a:p>
          <a:p>
            <a:pPr algn="r"/>
            <a:r>
              <a:rPr lang="ru-RU" sz="1800" b="1" dirty="0">
                <a:solidFill>
                  <a:srgbClr val="1F4E79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А.А. Дренин</a:t>
            </a:r>
          </a:p>
          <a:p>
            <a:pPr algn="r"/>
            <a:endParaRPr lang="ru-RU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1" descr="гер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928688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42610" y="764704"/>
            <a:ext cx="7488832" cy="727572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altLang="ru-RU" sz="2100" b="1" i="1" dirty="0">
                <a:solidFill>
                  <a:srgbClr val="1F4E79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altLang="ru-RU" sz="2100" b="1" i="1" dirty="0">
                <a:solidFill>
                  <a:srgbClr val="1F4E79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1325597" y="214082"/>
            <a:ext cx="7429500" cy="28953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045" y="105978"/>
            <a:ext cx="771483" cy="87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290169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6546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" y="6309320"/>
            <a:ext cx="1170130" cy="5486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50922" y="6309320"/>
            <a:ext cx="565507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b="1" i="1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b="1" i="1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  <a:endParaRPr lang="ru-RU" altLang="ru-RU" b="1" i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64602" y="6309320"/>
            <a:ext cx="2730303" cy="548680"/>
          </a:xfrm>
          <a:prstGeom prst="rect">
            <a:avLst/>
          </a:prstGeom>
          <a:solidFill>
            <a:srgbClr val="B1C7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692696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-4274" y="5949280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6507" y="1268761"/>
            <a:ext cx="7682759" cy="576063"/>
          </a:xfrm>
        </p:spPr>
        <p:txBody>
          <a:bodyPr anchor="t" anchorCtr="0">
            <a:noAutofit/>
          </a:bodyPr>
          <a:lstStyle/>
          <a:p>
            <a:pPr algn="just"/>
            <a:r>
              <a:rPr lang="ru-RU" sz="2100" b="1" dirty="0">
                <a:solidFill>
                  <a:srgbClr val="117864"/>
                </a:solidFill>
              </a:rPr>
              <a:t>Ожидаемые результаты </a:t>
            </a:r>
            <a:endParaRPr lang="ru-RU" sz="2100" b="1" dirty="0">
              <a:solidFill>
                <a:srgbClr val="1178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84515" y="4869161"/>
            <a:ext cx="7722858" cy="265908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r>
              <a:rPr lang="ru-RU" sz="1200" dirty="0">
                <a:solidFill>
                  <a:srgbClr val="13729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1" name="Picture 11" descr="гер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928688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045" y="105978"/>
            <a:ext cx="771483" cy="87475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84515" y="1843951"/>
            <a:ext cx="6884265" cy="3312896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pPr eaLnBrk="1" hangingPunct="1">
              <a:buFont typeface="Arial" pitchFamily="34" charset="0"/>
              <a:buChar char="►"/>
              <a:defRPr/>
            </a:pPr>
            <a:r>
              <a:rPr lang="ru-RU" sz="2100" b="1" dirty="0">
                <a:solidFill>
                  <a:srgbClr val="1F4E79"/>
                </a:solidFill>
                <a:latin typeface="+mj-lt"/>
              </a:rPr>
              <a:t>Доступность профильного обучения для всех обучающихся </a:t>
            </a:r>
            <a:br>
              <a:rPr lang="ru-RU" sz="2100" b="1" dirty="0">
                <a:solidFill>
                  <a:srgbClr val="1F4E79"/>
                </a:solidFill>
                <a:latin typeface="+mj-lt"/>
              </a:rPr>
            </a:br>
            <a:r>
              <a:rPr lang="ru-RU" sz="2100" b="1" dirty="0">
                <a:solidFill>
                  <a:srgbClr val="1F4E79"/>
                </a:solidFill>
                <a:latin typeface="+mj-lt"/>
              </a:rPr>
              <a:t>10-11-ых классов</a:t>
            </a:r>
          </a:p>
          <a:p>
            <a:pPr eaLnBrk="1" hangingPunct="1">
              <a:buFont typeface="Arial" pitchFamily="34" charset="0"/>
              <a:buChar char="►"/>
              <a:defRPr/>
            </a:pPr>
            <a:r>
              <a:rPr lang="ru-RU" sz="2100" b="1" dirty="0">
                <a:solidFill>
                  <a:srgbClr val="1F4E79"/>
                </a:solidFill>
                <a:latin typeface="+mj-lt"/>
              </a:rPr>
              <a:t>Повышение качества знаний  обучающихся</a:t>
            </a:r>
          </a:p>
          <a:p>
            <a:pPr eaLnBrk="1" hangingPunct="1">
              <a:buFont typeface="Arial" pitchFamily="34" charset="0"/>
              <a:buChar char="►"/>
              <a:defRPr/>
            </a:pPr>
            <a:r>
              <a:rPr lang="ru-RU" sz="2100" b="1" dirty="0" err="1">
                <a:solidFill>
                  <a:srgbClr val="1F4E79"/>
                </a:solidFill>
                <a:latin typeface="+mj-lt"/>
              </a:rPr>
              <a:t>Обученность</a:t>
            </a:r>
            <a:r>
              <a:rPr lang="ru-RU" sz="2100" b="1" dirty="0">
                <a:solidFill>
                  <a:srgbClr val="1F4E79"/>
                </a:solidFill>
                <a:latin typeface="+mj-lt"/>
              </a:rPr>
              <a:t>  учащихся 10-11-ых классов способам принятия решений о выборе индивидуального маршрута образовательной деятельности</a:t>
            </a:r>
          </a:p>
          <a:p>
            <a:pPr eaLnBrk="1" hangingPunct="1">
              <a:buFont typeface="Arial" pitchFamily="34" charset="0"/>
              <a:buChar char="►"/>
              <a:defRPr/>
            </a:pPr>
            <a:r>
              <a:rPr lang="ru-RU" sz="2100" b="1" dirty="0">
                <a:solidFill>
                  <a:srgbClr val="1F4E79"/>
                </a:solidFill>
                <a:latin typeface="+mj-lt"/>
              </a:rPr>
              <a:t>Осознанность выбора дальнейшего </a:t>
            </a:r>
            <a:r>
              <a:rPr lang="ru-RU" sz="2100" b="1" dirty="0" err="1">
                <a:solidFill>
                  <a:srgbClr val="1F4E79"/>
                </a:solidFill>
                <a:latin typeface="+mj-lt"/>
              </a:rPr>
              <a:t>профилизирующего</a:t>
            </a:r>
            <a:r>
              <a:rPr lang="ru-RU" sz="2100" b="1" dirty="0">
                <a:solidFill>
                  <a:srgbClr val="1F4E79"/>
                </a:solidFill>
                <a:latin typeface="+mj-lt"/>
              </a:rPr>
              <a:t> направления собственной деятельности выпускниками основной школы </a:t>
            </a:r>
          </a:p>
        </p:txBody>
      </p:sp>
    </p:spTree>
    <p:extLst>
      <p:ext uri="{BB962C8B-B14F-4D97-AF65-F5344CB8AC3E}">
        <p14:creationId xmlns:p14="http://schemas.microsoft.com/office/powerpoint/2010/main" val="2562023635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6546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" y="6309320"/>
            <a:ext cx="1170130" cy="5486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50922" y="6309320"/>
            <a:ext cx="565507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b="1" i="1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b="1" i="1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  <a:endParaRPr lang="ru-RU" altLang="ru-RU" b="1" i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64602" y="6309320"/>
            <a:ext cx="2730303" cy="548680"/>
          </a:xfrm>
          <a:prstGeom prst="rect">
            <a:avLst/>
          </a:prstGeom>
          <a:solidFill>
            <a:srgbClr val="B1C7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692696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-4274" y="5949280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6507" y="1268762"/>
            <a:ext cx="7682759" cy="504055"/>
          </a:xfrm>
        </p:spPr>
        <p:txBody>
          <a:bodyPr anchor="t" anchorCtr="0">
            <a:noAutofit/>
          </a:bodyPr>
          <a:lstStyle/>
          <a:p>
            <a:pPr algn="just"/>
            <a:r>
              <a:rPr lang="ru-RU" sz="2800" b="1" dirty="0">
                <a:solidFill>
                  <a:srgbClr val="008000"/>
                </a:solidFill>
              </a:rPr>
              <a:t>От чего зависит выбор профиля?</a:t>
            </a:r>
            <a:r>
              <a:rPr lang="ru-RU" sz="2800" b="1" dirty="0"/>
              <a:t> </a:t>
            </a:r>
            <a:endParaRPr lang="ru-RU" sz="2800" b="1" dirty="0">
              <a:solidFill>
                <a:srgbClr val="13729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84515" y="4869161"/>
            <a:ext cx="7722858" cy="265908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r>
              <a:rPr lang="ru-RU" sz="1200" dirty="0">
                <a:solidFill>
                  <a:srgbClr val="13729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1" name="Picture 11" descr="гер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928688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045" y="105978"/>
            <a:ext cx="771483" cy="87475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82026" y="2204865"/>
            <a:ext cx="6747474" cy="2506521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ru-RU" sz="2500" b="1" dirty="0">
                <a:solidFill>
                  <a:srgbClr val="1F4E79"/>
                </a:solidFill>
                <a:latin typeface="+mj-lt"/>
              </a:rPr>
              <a:t>От профессиональных устремлений школьника и его планов на будущее:</a:t>
            </a:r>
            <a:r>
              <a:rPr lang="ru-RU" sz="1800" b="1" dirty="0">
                <a:solidFill>
                  <a:srgbClr val="1F4E79"/>
                </a:solidFill>
                <a:latin typeface="+mj-lt"/>
              </a:rPr>
              <a:t>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►"/>
              <a:defRPr/>
            </a:pPr>
            <a:r>
              <a:rPr lang="ru-RU" sz="2100" b="1" dirty="0">
                <a:solidFill>
                  <a:srgbClr val="1F4E79"/>
                </a:solidFill>
                <a:latin typeface="+mj-lt"/>
              </a:rPr>
              <a:t>будет ли школьник  продолжать профильное изучение отдельных предметов в специализированном учебном заведении;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►"/>
              <a:defRPr/>
            </a:pPr>
            <a:r>
              <a:rPr lang="ru-RU" sz="2100" b="1" dirty="0">
                <a:solidFill>
                  <a:srgbClr val="1F4E79"/>
                </a:solidFill>
                <a:latin typeface="+mj-lt"/>
              </a:rPr>
              <a:t>будет ли изучаемый предмет служить для школьника средством изучения другой предметной области;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►"/>
              <a:defRPr/>
            </a:pPr>
            <a:r>
              <a:rPr lang="ru-RU" sz="2100" b="1" dirty="0">
                <a:solidFill>
                  <a:srgbClr val="1F4E79"/>
                </a:solidFill>
                <a:latin typeface="+mj-lt"/>
              </a:rPr>
              <a:t>собирается ли выпускник использовать знания в практической деятельности сразу после окончания школы</a:t>
            </a:r>
            <a:endParaRPr lang="ru-RU" sz="21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40346340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6546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" y="6309320"/>
            <a:ext cx="1170130" cy="5486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50922" y="6309320"/>
            <a:ext cx="565507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b="1" i="1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b="1" i="1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  <a:endParaRPr lang="ru-RU" altLang="ru-RU" b="1" i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64602" y="6309320"/>
            <a:ext cx="2730303" cy="548680"/>
          </a:xfrm>
          <a:prstGeom prst="rect">
            <a:avLst/>
          </a:prstGeom>
          <a:solidFill>
            <a:srgbClr val="B1C7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692696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-4274" y="5949280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30987" y="834812"/>
            <a:ext cx="9244027" cy="936104"/>
          </a:xfrm>
        </p:spPr>
        <p:txBody>
          <a:bodyPr anchor="t" anchorCtr="0">
            <a:noAutofit/>
          </a:bodyPr>
          <a:lstStyle/>
          <a:p>
            <a:pPr algn="just"/>
            <a:r>
              <a:rPr lang="ru-RU" sz="2800" b="1" dirty="0">
                <a:solidFill>
                  <a:srgbClr val="008000"/>
                </a:solidFill>
              </a:rPr>
              <a:t>Структура и содержание профильного обучения в образовательной организации </a:t>
            </a:r>
            <a:r>
              <a:rPr lang="ru-RU" sz="2800" b="1" dirty="0"/>
              <a:t> </a:t>
            </a:r>
            <a:endParaRPr lang="ru-RU" sz="2800" b="1" dirty="0">
              <a:solidFill>
                <a:srgbClr val="13729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84515" y="4869161"/>
            <a:ext cx="7722858" cy="265908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r>
              <a:rPr lang="ru-RU" sz="1200" dirty="0">
                <a:solidFill>
                  <a:srgbClr val="13729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1" name="Picture 11" descr="гер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928688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045" y="105978"/>
            <a:ext cx="771483" cy="874751"/>
          </a:xfrm>
          <a:prstGeom prst="rect">
            <a:avLst/>
          </a:prstGeom>
        </p:spPr>
      </p:pic>
      <p:graphicFrame>
        <p:nvGraphicFramePr>
          <p:cNvPr id="13" name="Схема 12"/>
          <p:cNvGraphicFramePr/>
          <p:nvPr/>
        </p:nvGraphicFramePr>
        <p:xfrm>
          <a:off x="1041236" y="1627362"/>
          <a:ext cx="6419371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67090" y="2452688"/>
            <a:ext cx="2543108" cy="912238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r>
              <a:rPr lang="ru-RU" altLang="ru-RU" sz="1800" b="1" i="1" dirty="0">
                <a:solidFill>
                  <a:srgbClr val="0000FF"/>
                </a:solidFill>
              </a:rPr>
              <a:t>Базовые </a:t>
            </a:r>
          </a:p>
          <a:p>
            <a:r>
              <a:rPr lang="ru-RU" altLang="ru-RU" sz="1800" b="1" i="1" dirty="0">
                <a:solidFill>
                  <a:srgbClr val="0000FF"/>
                </a:solidFill>
              </a:rPr>
              <a:t>общеобразовательные предметы</a:t>
            </a:r>
            <a:r>
              <a:rPr lang="ru-RU" altLang="ru-RU" sz="1400" dirty="0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51029" y="2420891"/>
            <a:ext cx="3061323" cy="912238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r>
              <a:rPr lang="ru-RU" altLang="ru-RU" sz="1800" b="1" i="1" dirty="0">
                <a:solidFill>
                  <a:srgbClr val="0000FF"/>
                </a:solidFill>
              </a:rPr>
              <a:t>Профильные </a:t>
            </a:r>
          </a:p>
          <a:p>
            <a:r>
              <a:rPr lang="ru-RU" altLang="ru-RU" sz="1800" b="1" i="1" dirty="0">
                <a:solidFill>
                  <a:srgbClr val="0000FF"/>
                </a:solidFill>
              </a:rPr>
              <a:t>общеобразовательные </a:t>
            </a:r>
          </a:p>
          <a:p>
            <a:r>
              <a:rPr lang="ru-RU" altLang="ru-RU" sz="1800" b="1" i="1" dirty="0">
                <a:solidFill>
                  <a:srgbClr val="0000FF"/>
                </a:solidFill>
              </a:rPr>
              <a:t>предметы</a:t>
            </a:r>
            <a:r>
              <a:rPr lang="ru-RU" altLang="ru-RU" sz="1800" dirty="0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3646389" y="3820374"/>
            <a:ext cx="1208583" cy="912238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r>
              <a:rPr lang="ru-RU" altLang="ru-RU" sz="1800" b="1" i="1" dirty="0">
                <a:solidFill>
                  <a:srgbClr val="0000FF"/>
                </a:solidFill>
              </a:rPr>
              <a:t>Элективные </a:t>
            </a:r>
          </a:p>
          <a:p>
            <a:r>
              <a:rPr lang="ru-RU" altLang="ru-RU" sz="1800" b="1" i="1" dirty="0">
                <a:solidFill>
                  <a:srgbClr val="0000FF"/>
                </a:solidFill>
              </a:rPr>
              <a:t>курсы</a:t>
            </a:r>
            <a:r>
              <a:rPr lang="ru-RU" altLang="ru-RU" b="1" i="1" dirty="0">
                <a:solidFill>
                  <a:srgbClr val="0000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8332475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6546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" y="6309320"/>
            <a:ext cx="1170130" cy="5486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50922" y="6309320"/>
            <a:ext cx="565507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b="1" i="1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b="1" i="1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  <a:endParaRPr lang="ru-RU" altLang="ru-RU" b="1" i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64602" y="6309320"/>
            <a:ext cx="2730303" cy="548680"/>
          </a:xfrm>
          <a:prstGeom prst="rect">
            <a:avLst/>
          </a:prstGeom>
          <a:solidFill>
            <a:srgbClr val="B1C7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692696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-4274" y="5949280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6507" y="985839"/>
            <a:ext cx="7682759" cy="426937"/>
          </a:xfrm>
        </p:spPr>
        <p:txBody>
          <a:bodyPr anchor="t" anchorCtr="0">
            <a:noAutofit/>
          </a:bodyPr>
          <a:lstStyle/>
          <a:p>
            <a:pPr algn="just"/>
            <a:r>
              <a:rPr lang="ru-RU" sz="2500" b="1" dirty="0">
                <a:solidFill>
                  <a:srgbClr val="117864"/>
                </a:solidFill>
              </a:rPr>
              <a:t>Развитие профильного обучения позволит</a:t>
            </a:r>
            <a:r>
              <a:rPr lang="ru-RU" sz="2100" b="1" dirty="0">
                <a:solidFill>
                  <a:srgbClr val="117864"/>
                </a:solidFill>
              </a:rPr>
              <a:t>:</a:t>
            </a:r>
            <a:endParaRPr lang="ru-RU" sz="2100" b="1" dirty="0">
              <a:solidFill>
                <a:srgbClr val="1178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84515" y="4869161"/>
            <a:ext cx="7722858" cy="265908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r>
              <a:rPr lang="ru-RU" sz="1200" dirty="0">
                <a:solidFill>
                  <a:srgbClr val="13729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1" name="Picture 11" descr="гер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928688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045" y="105978"/>
            <a:ext cx="771483" cy="87475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0988" y="1628800"/>
            <a:ext cx="8249415" cy="3183629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pPr algn="just" eaLnBrk="1" hangingPunct="1">
              <a:lnSpc>
                <a:spcPct val="80000"/>
              </a:lnSpc>
              <a:buFont typeface="Arial" pitchFamily="34" charset="0"/>
              <a:buChar char="►"/>
              <a:defRPr/>
            </a:pPr>
            <a:r>
              <a:rPr lang="ru-RU" sz="2100" b="1" dirty="0">
                <a:solidFill>
                  <a:srgbClr val="1F4E79"/>
                </a:solidFill>
                <a:latin typeface="+mj-lt"/>
              </a:rPr>
              <a:t>создать условия для дифференциации содержания обучения старшеклассников, построения индивидуальных образовательных программ;</a:t>
            </a:r>
          </a:p>
          <a:p>
            <a:pPr algn="just" eaLnBrk="1" hangingPunct="1">
              <a:lnSpc>
                <a:spcPct val="80000"/>
              </a:lnSpc>
              <a:buFont typeface="Arial" pitchFamily="34" charset="0"/>
              <a:buChar char="►"/>
              <a:defRPr/>
            </a:pPr>
            <a:r>
              <a:rPr lang="ru-RU" sz="2100" b="1" dirty="0">
                <a:solidFill>
                  <a:srgbClr val="1F4E79"/>
                </a:solidFill>
                <a:latin typeface="+mj-lt"/>
              </a:rPr>
              <a:t>обеспечить :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sz="2100" b="1" dirty="0">
                <a:solidFill>
                  <a:srgbClr val="1F4E79"/>
                </a:solidFill>
                <a:latin typeface="+mj-lt"/>
              </a:rPr>
              <a:t>-углубленное изучение отдельных учебных предметов;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100" b="1" dirty="0">
                <a:solidFill>
                  <a:srgbClr val="1F4E79"/>
                </a:solidFill>
                <a:latin typeface="+mj-lt"/>
              </a:rPr>
              <a:t>-обеспечить преемственность между общим и профессиональным образованием, в том числе более эффективно подготовить выпускников общеобразовательных учреждений, реализующих программы среднего (полного) общего образования к освоению программ высшего профессионального образования;</a:t>
            </a:r>
          </a:p>
          <a:p>
            <a:pPr algn="just" eaLnBrk="1" hangingPunct="1">
              <a:lnSpc>
                <a:spcPct val="80000"/>
              </a:lnSpc>
              <a:buFont typeface="Arial" pitchFamily="34" charset="0"/>
              <a:buChar char="►"/>
              <a:defRPr/>
            </a:pPr>
            <a:r>
              <a:rPr lang="ru-RU" sz="2100" b="1" dirty="0">
                <a:solidFill>
                  <a:srgbClr val="1F4E79"/>
                </a:solidFill>
                <a:latin typeface="+mj-lt"/>
              </a:rPr>
              <a:t>установить равный доступ к полноценному образованию разным категориям обучающихся, расширить возможности их социализации</a:t>
            </a:r>
          </a:p>
        </p:txBody>
      </p:sp>
    </p:spTree>
    <p:extLst>
      <p:ext uri="{BB962C8B-B14F-4D97-AF65-F5344CB8AC3E}">
        <p14:creationId xmlns:p14="http://schemas.microsoft.com/office/powerpoint/2010/main" val="279602982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44ADD2C9-3A7D-4003-9449-0C6B7B3FFC39}"/>
              </a:ext>
            </a:extLst>
          </p:cNvPr>
          <p:cNvSpPr/>
          <p:nvPr/>
        </p:nvSpPr>
        <p:spPr>
          <a:xfrm>
            <a:off x="2652625" y="3104965"/>
            <a:ext cx="4600752" cy="648072"/>
          </a:xfrm>
          <a:prstGeom prst="rect">
            <a:avLst/>
          </a:prstGeom>
          <a:solidFill>
            <a:srgbClr val="EBF5FB"/>
          </a:solidFill>
          <a:ln w="190500" cap="rnd">
            <a:solidFill>
              <a:srgbClr val="EBF5FB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СПАСИБО ЗА ВНИМАНИЕ!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6962" y="105978"/>
            <a:ext cx="719565" cy="6143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220786" y="6245696"/>
            <a:ext cx="9809039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341405"/>
      </p:ext>
    </p:extLst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6546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" y="6309320"/>
            <a:ext cx="1170130" cy="5486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50922" y="6309320"/>
            <a:ext cx="565507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b="1" i="1" dirty="0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b="1" i="1" dirty="0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364602" y="6309320"/>
            <a:ext cx="2730303" cy="548680"/>
          </a:xfrm>
          <a:prstGeom prst="rect">
            <a:avLst/>
          </a:prstGeom>
          <a:solidFill>
            <a:srgbClr val="B1C7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692696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-4274" y="5949280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6507" y="1268762"/>
            <a:ext cx="7682759" cy="288031"/>
          </a:xfrm>
        </p:spPr>
        <p:txBody>
          <a:bodyPr anchor="t" anchorCtr="0">
            <a:noAutofit/>
          </a:bodyPr>
          <a:lstStyle/>
          <a:p>
            <a:pPr algn="just"/>
            <a:r>
              <a:rPr lang="ru-RU" sz="2800" b="1" dirty="0"/>
              <a:t/>
            </a:r>
            <a:br>
              <a:rPr lang="ru-RU" sz="2800" b="1" dirty="0"/>
            </a:br>
            <a:endParaRPr lang="ru-RU" sz="2800" dirty="0">
              <a:solidFill>
                <a:srgbClr val="13729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84515" y="4869161"/>
            <a:ext cx="7722858" cy="265908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r>
              <a:rPr lang="ru-RU" sz="1200" dirty="0">
                <a:solidFill>
                  <a:srgbClr val="13729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1" name="Picture 11" descr="гер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928688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045" y="105978"/>
            <a:ext cx="771483" cy="87475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85079" y="1772817"/>
            <a:ext cx="7995324" cy="3931527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	</a:t>
            </a:r>
            <a:r>
              <a:rPr lang="ru-RU" sz="2800" b="1" i="1" dirty="0">
                <a:solidFill>
                  <a:srgbClr val="1F4E79"/>
                </a:solidFill>
                <a:latin typeface="+mj-lt"/>
              </a:rPr>
              <a:t>Главная цель профильного образования  </a:t>
            </a:r>
            <a:r>
              <a:rPr lang="ru-RU" sz="2500" b="1" dirty="0">
                <a:solidFill>
                  <a:srgbClr val="1F4E79"/>
                </a:solidFill>
                <a:latin typeface="+mj-lt"/>
              </a:rPr>
              <a:t>- самоопределение обучающихся, формирование адекватного представления о своих возможностях. Профильное образование - это углубление знаний, склонностей, совершенствование ранее полученных навыков через создание системы специализированной подготовки в старших классах общеобразовательной школы. Эта подготовка ориентирована на индивидуализацию обучения и профессиональную ориентацию обучающихся с учетом реальных потребностей рынка труда.</a:t>
            </a:r>
          </a:p>
        </p:txBody>
      </p:sp>
    </p:spTree>
    <p:extLst>
      <p:ext uri="{BB962C8B-B14F-4D97-AF65-F5344CB8AC3E}">
        <p14:creationId xmlns:p14="http://schemas.microsoft.com/office/powerpoint/2010/main" val="382466465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6546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" y="6309320"/>
            <a:ext cx="1170130" cy="5486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50922" y="6309320"/>
            <a:ext cx="565507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b="1" i="1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b="1" i="1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  <a:endParaRPr lang="ru-RU" altLang="ru-RU" b="1" i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64602" y="6309320"/>
            <a:ext cx="2730303" cy="548680"/>
          </a:xfrm>
          <a:prstGeom prst="rect">
            <a:avLst/>
          </a:prstGeom>
          <a:solidFill>
            <a:srgbClr val="B1C7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692696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-4274" y="5949280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6507" y="1268762"/>
            <a:ext cx="7682759" cy="720079"/>
          </a:xfrm>
        </p:spPr>
        <p:txBody>
          <a:bodyPr anchor="t" anchorCtr="0">
            <a:noAutofit/>
          </a:bodyPr>
          <a:lstStyle/>
          <a:p>
            <a:pPr algn="just"/>
            <a:r>
              <a:rPr lang="ru-RU" sz="2300" b="1" dirty="0">
                <a:solidFill>
                  <a:srgbClr val="008000"/>
                </a:solidFill>
              </a:rPr>
              <a:t>Основные задачи системы профильного обучения в средней школе</a:t>
            </a:r>
            <a:endParaRPr lang="ru-RU" sz="2300" b="1" dirty="0">
              <a:solidFill>
                <a:srgbClr val="13729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84515" y="4869161"/>
            <a:ext cx="7722858" cy="265908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r>
              <a:rPr lang="ru-RU" sz="1200" dirty="0">
                <a:solidFill>
                  <a:srgbClr val="13729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1" name="Picture 11" descr="гер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928688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045" y="105978"/>
            <a:ext cx="771483" cy="87475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85079" y="1859341"/>
            <a:ext cx="6844421" cy="3889977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pPr algn="just" eaLnBrk="1" hangingPunct="1">
              <a:lnSpc>
                <a:spcPct val="90000"/>
              </a:lnSpc>
              <a:buFont typeface="Arial" pitchFamily="34" charset="0"/>
              <a:buChar char="►"/>
              <a:defRPr/>
            </a:pPr>
            <a:r>
              <a:rPr lang="ru-RU" sz="25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Дать учащимся глубокие и прочные знания по профильным дисциплинам, то есть, именно в той области, где они предполагают реализовать себя по окончании школы. </a:t>
            </a:r>
          </a:p>
          <a:p>
            <a:pPr algn="just" eaLnBrk="1" hangingPunct="1">
              <a:lnSpc>
                <a:spcPct val="90000"/>
              </a:lnSpc>
              <a:buFont typeface="Arial" pitchFamily="34" charset="0"/>
              <a:buChar char="►"/>
              <a:defRPr/>
            </a:pPr>
            <a:r>
              <a:rPr lang="ru-RU" sz="25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Выработать у учащихся навыки самостоятельной познавательной деятельности, подготовить их к решению задач различного уровня сложности. </a:t>
            </a:r>
          </a:p>
          <a:p>
            <a:pPr algn="just" eaLnBrk="1" hangingPunct="1">
              <a:lnSpc>
                <a:spcPct val="90000"/>
              </a:lnSpc>
              <a:buFont typeface="Arial" pitchFamily="34" charset="0"/>
              <a:buChar char="►"/>
              <a:defRPr/>
            </a:pPr>
            <a:r>
              <a:rPr lang="ru-RU" sz="25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Сориентировать учащихся в широком круге проблем, связанных с той или иной сферой деятельности </a:t>
            </a:r>
          </a:p>
        </p:txBody>
      </p:sp>
    </p:spTree>
    <p:extLst>
      <p:ext uri="{BB962C8B-B14F-4D97-AF65-F5344CB8AC3E}">
        <p14:creationId xmlns:p14="http://schemas.microsoft.com/office/powerpoint/2010/main" val="262530987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6546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" y="6309320"/>
            <a:ext cx="1170130" cy="5486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50922" y="6309320"/>
            <a:ext cx="565507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b="1" i="1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b="1" i="1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  <a:endParaRPr lang="ru-RU" altLang="ru-RU" b="1" i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64602" y="6309320"/>
            <a:ext cx="2730303" cy="548680"/>
          </a:xfrm>
          <a:prstGeom prst="rect">
            <a:avLst/>
          </a:prstGeom>
          <a:solidFill>
            <a:srgbClr val="B1C7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692696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-4274" y="5949280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6507" y="985840"/>
            <a:ext cx="7682759" cy="498945"/>
          </a:xfrm>
        </p:spPr>
        <p:txBody>
          <a:bodyPr anchor="t" anchorCtr="0">
            <a:noAutofit/>
          </a:bodyPr>
          <a:lstStyle/>
          <a:p>
            <a:pPr lvl="0" fontAlgn="base">
              <a:lnSpc>
                <a:spcPct val="115000"/>
              </a:lnSpc>
            </a:pPr>
            <a:r>
              <a:rPr lang="ru-RU" sz="1800" b="1" dirty="0">
                <a:solidFill>
                  <a:srgbClr val="5B9BD5">
                    <a:lumMod val="50000"/>
                  </a:srgbClr>
                </a:solidFill>
                <a:ea typeface="+mn-ea"/>
                <a:cs typeface="+mn-cs"/>
              </a:rPr>
              <a:t>Направления профильного обучения на 2019-2020 учебный год  (22 направления)</a:t>
            </a:r>
            <a:r>
              <a:rPr lang="ru-RU" sz="1800" b="1" dirty="0">
                <a:solidFill>
                  <a:srgbClr val="5B9BD5">
                    <a:lumMod val="50000"/>
                  </a:srgbClr>
                </a:solidFill>
                <a:ea typeface="Calibri"/>
                <a:cs typeface="Times New Roman"/>
              </a:rPr>
              <a:t/>
            </a:r>
            <a:br>
              <a:rPr lang="ru-RU" sz="1800" b="1" dirty="0">
                <a:solidFill>
                  <a:srgbClr val="5B9BD5">
                    <a:lumMod val="50000"/>
                  </a:srgbClr>
                </a:solidFill>
                <a:ea typeface="Calibri"/>
                <a:cs typeface="Times New Roman"/>
              </a:rPr>
            </a:br>
            <a:endParaRPr lang="ru-RU" sz="2300" b="1" dirty="0">
              <a:solidFill>
                <a:srgbClr val="13729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84515" y="4869161"/>
            <a:ext cx="7722858" cy="265908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r>
              <a:rPr lang="ru-RU" sz="1200" dirty="0">
                <a:solidFill>
                  <a:srgbClr val="13729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1" name="Picture 11" descr="гер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928688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045" y="105978"/>
            <a:ext cx="771483" cy="874751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11715"/>
              </p:ext>
            </p:extLst>
          </p:nvPr>
        </p:nvGraphicFramePr>
        <p:xfrm>
          <a:off x="585079" y="1412779"/>
          <a:ext cx="7740809" cy="47760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90001"/>
                <a:gridCol w="754377"/>
                <a:gridCol w="2642100"/>
                <a:gridCol w="1354331"/>
              </a:tblGrid>
              <a:tr h="500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физико-математические классы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социально-педагогические классы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</a:tr>
              <a:tr h="3850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социально-гуманитарные классы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естественно-научные классы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</a:tr>
              <a:tr h="500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социально-экономические классы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оборонно-спортивные классы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</a:tr>
              <a:tr h="250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химико-биологические классы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медицинские классы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</a:tr>
              <a:tr h="500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классы с углубленным изучением иностранного языка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биолого-географические классы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</a:tr>
              <a:tr h="500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классы с углубленным изучением отдельных предметов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физико-химические классы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</a:tr>
              <a:tr h="500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информационно-технологические классы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физико-математические (углубленные)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</a:tr>
              <a:tr h="500743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технологические классы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специализированные классы: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</a:tr>
              <a:tr h="250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«Роснефть»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</a:tr>
              <a:tr h="250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филологические классы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медицинские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</a:tr>
              <a:tr h="250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гуманитарные классы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«Газпром»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</a:tr>
              <a:tr h="3850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индустриально-технологические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«СИБУР»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25" marR="5012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545526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6546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" y="6309320"/>
            <a:ext cx="1170130" cy="5486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50922" y="6309320"/>
            <a:ext cx="565507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b="1" i="1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b="1" i="1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  <a:endParaRPr lang="ru-RU" altLang="ru-RU" b="1" i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64602" y="6309320"/>
            <a:ext cx="2730303" cy="548680"/>
          </a:xfrm>
          <a:prstGeom prst="rect">
            <a:avLst/>
          </a:prstGeom>
          <a:solidFill>
            <a:srgbClr val="B1C7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692696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-4274" y="5949280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6507" y="1268762"/>
            <a:ext cx="7682759" cy="504055"/>
          </a:xfrm>
        </p:spPr>
        <p:txBody>
          <a:bodyPr anchor="t" anchorCtr="0">
            <a:noAutofit/>
          </a:bodyPr>
          <a:lstStyle/>
          <a:p>
            <a:pPr algn="just"/>
            <a:r>
              <a:rPr lang="ru-RU" sz="2300" b="1" dirty="0">
                <a:solidFill>
                  <a:srgbClr val="008000"/>
                </a:solidFill>
              </a:rPr>
              <a:t>Основные задачи системы профильного обучения в средней школе</a:t>
            </a:r>
            <a:endParaRPr lang="ru-RU" sz="2300" b="1" dirty="0">
              <a:solidFill>
                <a:srgbClr val="13729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84515" y="4869161"/>
            <a:ext cx="7722858" cy="265908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r>
              <a:rPr lang="ru-RU" sz="1200" dirty="0">
                <a:solidFill>
                  <a:srgbClr val="13729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1" name="Picture 11" descr="гер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928688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045" y="105978"/>
            <a:ext cx="771483" cy="87475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85079" y="1997839"/>
            <a:ext cx="7878311" cy="2343399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pPr algn="just" eaLnBrk="1" hangingPunct="1">
              <a:buFont typeface="Arial" pitchFamily="34" charset="0"/>
              <a:buChar char="►"/>
              <a:defRPr/>
            </a:pP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Развить у учащихся мотивацию к научно-исследовательской деятельности. </a:t>
            </a:r>
          </a:p>
          <a:p>
            <a:pPr algn="just" eaLnBrk="1" hangingPunct="1">
              <a:buFont typeface="Arial" pitchFamily="34" charset="0"/>
              <a:buChar char="►"/>
              <a:defRPr/>
            </a:pP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Выработать у учащихся мышление, позволяющее критически и творчески анализировать информацию, формировать мнение и уметь отстаивать его в любой ситуации. </a:t>
            </a:r>
          </a:p>
          <a:p>
            <a:pPr algn="just" eaLnBrk="1" hangingPunct="1">
              <a:buFont typeface="Arial" pitchFamily="34" charset="0"/>
              <a:buChar char="►"/>
              <a:defRPr/>
            </a:pP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Сделать учащихся конкурентоспособными в плане поступления в выбранные ими вузы.</a:t>
            </a:r>
          </a:p>
        </p:txBody>
      </p:sp>
    </p:spTree>
    <p:extLst>
      <p:ext uri="{BB962C8B-B14F-4D97-AF65-F5344CB8AC3E}">
        <p14:creationId xmlns:p14="http://schemas.microsoft.com/office/powerpoint/2010/main" val="4087969118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6546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" y="6309320"/>
            <a:ext cx="1170130" cy="5486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50922" y="6309320"/>
            <a:ext cx="565507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b="1" i="1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b="1" i="1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  <a:endParaRPr lang="ru-RU" altLang="ru-RU" b="1" i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64602" y="6309320"/>
            <a:ext cx="2730303" cy="548680"/>
          </a:xfrm>
          <a:prstGeom prst="rect">
            <a:avLst/>
          </a:prstGeom>
          <a:solidFill>
            <a:srgbClr val="B1C7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692696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-4274" y="5949280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681038" y="1124745"/>
            <a:ext cx="8543925" cy="504055"/>
          </a:xfrm>
        </p:spPr>
        <p:txBody>
          <a:bodyPr anchor="t" anchorCtr="0">
            <a:noAutofit/>
          </a:bodyPr>
          <a:lstStyle/>
          <a:p>
            <a:pPr algn="just"/>
            <a:r>
              <a:rPr lang="ru-RU" sz="2300" b="1" dirty="0">
                <a:solidFill>
                  <a:srgbClr val="008000"/>
                </a:solidFill>
              </a:rPr>
              <a:t>Организация системы профильного обучения</a:t>
            </a:r>
            <a:r>
              <a:rPr lang="ru-RU" sz="2300" b="1" dirty="0"/>
              <a:t> </a:t>
            </a:r>
            <a:endParaRPr lang="ru-RU" sz="2300" b="1" dirty="0">
              <a:solidFill>
                <a:srgbClr val="13729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4728" y="2060848"/>
            <a:ext cx="4210050" cy="2808313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Предпрофильные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девятые классы </a:t>
            </a:r>
          </a:p>
          <a:p>
            <a:endParaRPr lang="ru-RU" dirty="0">
              <a:latin typeface="+mj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014913" y="2060847"/>
            <a:ext cx="4210050" cy="2664297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Профильные старшие классы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: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endParaRPr lang="ru-RU" sz="19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>
              <a:lnSpc>
                <a:spcPct val="80000"/>
              </a:lnSpc>
              <a:buFont typeface="Arial" pitchFamily="34" charset="0"/>
              <a:buChar char="►"/>
              <a:defRPr/>
            </a:pPr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Профильные классы, функционирующие в системе "школа-вуз"</a:t>
            </a:r>
          </a:p>
          <a:p>
            <a:pPr>
              <a:lnSpc>
                <a:spcPct val="80000"/>
              </a:lnSpc>
              <a:buFont typeface="Arial" pitchFamily="34" charset="0"/>
              <a:buChar char="►"/>
              <a:defRPr/>
            </a:pPr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Профильные классы, использующие специально разработанные учебные планы</a:t>
            </a:r>
          </a:p>
          <a:p>
            <a:pPr>
              <a:lnSpc>
                <a:spcPct val="80000"/>
              </a:lnSpc>
              <a:buFont typeface="Arial" pitchFamily="34" charset="0"/>
              <a:buChar char="►"/>
              <a:defRPr/>
            </a:pPr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Классы углубленного изучения профильных предметов</a:t>
            </a:r>
          </a:p>
          <a:p>
            <a:endParaRPr lang="ru-RU" sz="19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84515" y="4869161"/>
            <a:ext cx="7722858" cy="265908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r>
              <a:rPr lang="ru-RU" sz="1200" dirty="0">
                <a:solidFill>
                  <a:srgbClr val="13729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1" name="Picture 11" descr="гер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928688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045" y="105978"/>
            <a:ext cx="771483" cy="87475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40532" y="1916833"/>
            <a:ext cx="3627403" cy="2260300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ru-RU" sz="1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ctr"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endParaRPr lang="ru-RU" sz="1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ctr"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ru-RU" sz="18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Задачи: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</a:p>
          <a:p>
            <a:pPr algn="ctr" eaLnBrk="1" hangingPunct="1">
              <a:lnSpc>
                <a:spcPct val="80000"/>
              </a:lnSpc>
              <a:buFont typeface="Arial" pitchFamily="34" charset="0"/>
              <a:buChar char="►"/>
              <a:defRPr/>
            </a:pPr>
            <a:endParaRPr lang="ru-RU" sz="1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Char char="►"/>
              <a:defRPr/>
            </a:pP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Учебная - «научить учиться»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endParaRPr lang="ru-RU" sz="21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Char char="►"/>
              <a:defRPr/>
            </a:pPr>
            <a:r>
              <a:rPr lang="ru-RU" sz="21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Профориентационная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endParaRPr lang="ru-RU" sz="21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Char char="►"/>
              <a:defRPr/>
            </a:pP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Задача общего развития </a:t>
            </a:r>
          </a:p>
        </p:txBody>
      </p:sp>
    </p:spTree>
    <p:extLst>
      <p:ext uri="{BB962C8B-B14F-4D97-AF65-F5344CB8AC3E}">
        <p14:creationId xmlns:p14="http://schemas.microsoft.com/office/powerpoint/2010/main" val="55932485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6546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" y="6309320"/>
            <a:ext cx="1170130" cy="5486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50922" y="6309320"/>
            <a:ext cx="565507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b="1" i="1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b="1" i="1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  <a:endParaRPr lang="ru-RU" altLang="ru-RU" b="1" i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64602" y="6309320"/>
            <a:ext cx="2730303" cy="548680"/>
          </a:xfrm>
          <a:prstGeom prst="rect">
            <a:avLst/>
          </a:prstGeom>
          <a:solidFill>
            <a:srgbClr val="B1C7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692696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-4274" y="5949280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6506" y="985840"/>
            <a:ext cx="4797534" cy="498945"/>
          </a:xfrm>
        </p:spPr>
        <p:txBody>
          <a:bodyPr anchor="t" anchorCtr="0">
            <a:noAutofit/>
          </a:bodyPr>
          <a:lstStyle/>
          <a:p>
            <a:pPr algn="just"/>
            <a:r>
              <a:rPr lang="ru-RU" sz="2100" b="1" dirty="0">
                <a:solidFill>
                  <a:srgbClr val="008000"/>
                </a:solidFill>
              </a:rPr>
              <a:t>Основная цель </a:t>
            </a:r>
            <a:r>
              <a:rPr lang="ru-RU" sz="2100" b="1" dirty="0" err="1">
                <a:solidFill>
                  <a:srgbClr val="008000"/>
                </a:solidFill>
              </a:rPr>
              <a:t>предпрофильного</a:t>
            </a:r>
            <a:r>
              <a:rPr lang="ru-RU" sz="2100" b="1" dirty="0">
                <a:solidFill>
                  <a:srgbClr val="008000"/>
                </a:solidFill>
              </a:rPr>
              <a:t> обучения</a:t>
            </a:r>
            <a:endParaRPr lang="ru-RU" sz="2100" b="1" dirty="0">
              <a:solidFill>
                <a:srgbClr val="13729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84515" y="4869161"/>
            <a:ext cx="7722858" cy="265908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r>
              <a:rPr lang="ru-RU" sz="1200" dirty="0">
                <a:solidFill>
                  <a:srgbClr val="13729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1" name="Picture 11" descr="гер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928688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045" y="105978"/>
            <a:ext cx="771483" cy="87475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3649" y="1844824"/>
            <a:ext cx="3510390" cy="1373903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pPr algn="ctr" eaLnBrk="1" hangingPunct="1">
              <a:buFont typeface="Arial" pitchFamily="34" charset="0"/>
              <a:buNone/>
              <a:defRPr/>
            </a:pPr>
            <a:r>
              <a:rPr lang="ru-RU" dirty="0"/>
              <a:t> </a:t>
            </a:r>
            <a:r>
              <a:rPr lang="ru-RU" sz="2100" b="1" dirty="0">
                <a:solidFill>
                  <a:srgbClr val="2471A3"/>
                </a:solidFill>
                <a:latin typeface="+mj-lt"/>
              </a:rPr>
              <a:t>заранее помочь школьникам</a:t>
            </a:r>
          </a:p>
          <a:p>
            <a:pPr algn="ctr" eaLnBrk="1" hangingPunct="1">
              <a:buFont typeface="Arial" pitchFamily="34" charset="0"/>
              <a:buNone/>
              <a:defRPr/>
            </a:pPr>
            <a:r>
              <a:rPr lang="ru-RU" sz="2100" b="1" dirty="0">
                <a:solidFill>
                  <a:srgbClr val="2471A3"/>
                </a:solidFill>
                <a:latin typeface="+mj-lt"/>
              </a:rPr>
              <a:t> определиться с выбором будущего</a:t>
            </a:r>
          </a:p>
          <a:p>
            <a:pPr algn="ctr" eaLnBrk="1" hangingPunct="1">
              <a:buFont typeface="Arial" pitchFamily="34" charset="0"/>
              <a:buNone/>
              <a:defRPr/>
            </a:pPr>
            <a:r>
              <a:rPr lang="ru-RU" sz="2100" b="1" dirty="0">
                <a:solidFill>
                  <a:srgbClr val="2471A3"/>
                </a:solidFill>
                <a:latin typeface="+mj-lt"/>
              </a:rPr>
              <a:t> профиля обучения</a:t>
            </a:r>
            <a:endParaRPr lang="en-US" sz="2100" b="1" dirty="0">
              <a:solidFill>
                <a:srgbClr val="2471A3"/>
              </a:solidFill>
              <a:latin typeface="+mj-lt"/>
            </a:endParaRPr>
          </a:p>
        </p:txBody>
      </p:sp>
      <p:pic>
        <p:nvPicPr>
          <p:cNvPr id="13" name="Picture 5" descr="300x57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95" y="1700810"/>
            <a:ext cx="1872854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248" y="1484784"/>
            <a:ext cx="4429279" cy="427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990373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6546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" y="6309320"/>
            <a:ext cx="1170130" cy="5486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50922" y="6309320"/>
            <a:ext cx="565507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b="1" i="1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b="1" i="1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  <a:endParaRPr lang="ru-RU" altLang="ru-RU" b="1" i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64602" y="6309320"/>
            <a:ext cx="2730303" cy="548680"/>
          </a:xfrm>
          <a:prstGeom prst="rect">
            <a:avLst/>
          </a:prstGeom>
          <a:solidFill>
            <a:srgbClr val="B1C7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692696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-4274" y="5949280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6507" y="1268761"/>
            <a:ext cx="7682759" cy="576063"/>
          </a:xfrm>
        </p:spPr>
        <p:txBody>
          <a:bodyPr anchor="t" anchorCtr="0">
            <a:noAutofit/>
          </a:bodyPr>
          <a:lstStyle/>
          <a:p>
            <a:pPr algn="just"/>
            <a:r>
              <a:rPr lang="ru-RU" sz="2100" dirty="0">
                <a:solidFill>
                  <a:srgbClr val="1178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</a:t>
            </a:r>
            <a:r>
              <a:rPr lang="ru-RU" sz="2100" dirty="0" err="1">
                <a:solidFill>
                  <a:srgbClr val="1178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предпрофильной</a:t>
            </a:r>
            <a:r>
              <a:rPr lang="ru-RU" sz="2100" dirty="0">
                <a:solidFill>
                  <a:srgbClr val="1178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подготовки обучающихся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84515" y="4869161"/>
            <a:ext cx="7722858" cy="265908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r>
              <a:rPr lang="ru-RU" sz="1200" dirty="0">
                <a:solidFill>
                  <a:srgbClr val="13729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1" name="Picture 11" descr="гер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928688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045" y="105978"/>
            <a:ext cx="771483" cy="87475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4344" y="2060850"/>
            <a:ext cx="6965157" cy="1373903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pPr eaLnBrk="1" hangingPunct="1">
              <a:buFont typeface="Arial" pitchFamily="34" charset="0"/>
              <a:buChar char="►"/>
              <a:defRPr/>
            </a:pP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создание условий обучающимся 9 классов для предварительного      самоопределения в отношении профилирующего направления собственной будущей деятельности и выбора профиля обучения в 10 классе </a:t>
            </a:r>
          </a:p>
        </p:txBody>
      </p:sp>
    </p:spTree>
    <p:extLst>
      <p:ext uri="{BB962C8B-B14F-4D97-AF65-F5344CB8AC3E}">
        <p14:creationId xmlns:p14="http://schemas.microsoft.com/office/powerpoint/2010/main" val="187300927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6546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sz="1800" b="1" i="1" dirty="0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" y="6309320"/>
            <a:ext cx="1170130" cy="5486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50922" y="6309320"/>
            <a:ext cx="5655078" cy="54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 eaLnBrk="1" hangingPunct="1"/>
            <a:r>
              <a:rPr lang="ru-RU" altLang="ru-RU" b="1" i="1">
                <a:solidFill>
                  <a:srgbClr val="008000"/>
                </a:solidFill>
                <a:latin typeface="Calibri" panose="020F0502020204030204" pitchFamily="34" charset="0"/>
              </a:rPr>
              <a:t>Департамент образования и молодежной политики</a:t>
            </a:r>
          </a:p>
          <a:p>
            <a:pPr algn="ctr" eaLnBrk="1" hangingPunct="1"/>
            <a:r>
              <a:rPr lang="ru-RU" altLang="ru-RU" b="1" i="1">
                <a:solidFill>
                  <a:srgbClr val="008000"/>
                </a:solidFill>
                <a:latin typeface="Calibri" panose="020F0502020204030204" pitchFamily="34" charset="0"/>
              </a:rPr>
              <a:t>Ханты-Мансийского автономного округа - Югры </a:t>
            </a:r>
            <a:endParaRPr lang="ru-RU" altLang="ru-RU" b="1" i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64602" y="6309320"/>
            <a:ext cx="2730303" cy="548680"/>
          </a:xfrm>
          <a:prstGeom prst="rect">
            <a:avLst/>
          </a:prstGeom>
          <a:solidFill>
            <a:srgbClr val="B1C7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692696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-4274" y="5949280"/>
            <a:ext cx="9895317" cy="1440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456" tIns="40228" rIns="80456" bIns="40228"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6507" y="1268762"/>
            <a:ext cx="7682759" cy="648071"/>
          </a:xfrm>
        </p:spPr>
        <p:txBody>
          <a:bodyPr anchor="t" anchorCtr="0">
            <a:noAutofit/>
          </a:bodyPr>
          <a:lstStyle/>
          <a:p>
            <a:pPr algn="just"/>
            <a:r>
              <a:rPr lang="ru-RU" sz="2100" b="1" dirty="0">
                <a:solidFill>
                  <a:srgbClr val="117864"/>
                </a:solidFill>
              </a:rPr>
              <a:t>Задачи:</a:t>
            </a:r>
            <a:endParaRPr lang="ru-RU" sz="2100" b="1" dirty="0">
              <a:solidFill>
                <a:srgbClr val="1178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84515" y="4869161"/>
            <a:ext cx="7722858" cy="265908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r>
              <a:rPr lang="ru-RU" sz="1200" dirty="0">
                <a:solidFill>
                  <a:srgbClr val="13729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1" name="Picture 11" descr="гер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928688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045" y="105978"/>
            <a:ext cx="771483" cy="87475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4343" y="1859340"/>
            <a:ext cx="7648008" cy="2698881"/>
          </a:xfrm>
          <a:prstGeom prst="rect">
            <a:avLst/>
          </a:prstGeom>
        </p:spPr>
        <p:txBody>
          <a:bodyPr wrap="square" lIns="80456" tIns="40228" rIns="80456" bIns="40228">
            <a:spAutoFit/>
          </a:bodyPr>
          <a:lstStyle/>
          <a:p>
            <a:pPr algn="just" eaLnBrk="1" hangingPunct="1">
              <a:lnSpc>
                <a:spcPct val="90000"/>
              </a:lnSpc>
              <a:buFont typeface="Arial" pitchFamily="34" charset="0"/>
              <a:buChar char="►"/>
              <a:defRPr/>
            </a:pPr>
            <a:r>
              <a:rPr lang="ru-RU" sz="2100" b="1" dirty="0">
                <a:solidFill>
                  <a:srgbClr val="1F4E79"/>
                </a:solidFill>
                <a:latin typeface="+mj-lt"/>
              </a:rPr>
              <a:t>сформировать готовность у обучающихся к принятию решения о выборе индивидуального маршрута в образовательном пространстве;  </a:t>
            </a:r>
          </a:p>
          <a:p>
            <a:pPr algn="just" eaLnBrk="1" hangingPunct="1">
              <a:lnSpc>
                <a:spcPct val="90000"/>
              </a:lnSpc>
              <a:buFont typeface="Arial" pitchFamily="34" charset="0"/>
              <a:buChar char="►"/>
              <a:defRPr/>
            </a:pPr>
            <a:r>
              <a:rPr lang="ru-RU" sz="2100" b="1" dirty="0">
                <a:solidFill>
                  <a:srgbClr val="1F4E79"/>
                </a:solidFill>
                <a:latin typeface="+mj-lt"/>
              </a:rPr>
              <a:t> организовать деятельность по оказанию обучающимся психолого-педагогической поддержки в проектировании вариантов продолжения обучения; </a:t>
            </a:r>
          </a:p>
          <a:p>
            <a:pPr algn="just" eaLnBrk="1" hangingPunct="1">
              <a:lnSpc>
                <a:spcPct val="90000"/>
              </a:lnSpc>
              <a:buFont typeface="Arial" pitchFamily="34" charset="0"/>
              <a:buChar char="►"/>
              <a:defRPr/>
            </a:pPr>
            <a:r>
              <a:rPr lang="ru-RU" sz="2100" b="1" dirty="0">
                <a:solidFill>
                  <a:srgbClr val="1F4E79"/>
                </a:solidFill>
                <a:latin typeface="+mj-lt"/>
              </a:rPr>
              <a:t>сформировать у обучающихся общеобразовательные навыки, необходимые для дальнейшего жизненного, профессионального и социального становления </a:t>
            </a:r>
          </a:p>
        </p:txBody>
      </p:sp>
    </p:spTree>
    <p:extLst>
      <p:ext uri="{BB962C8B-B14F-4D97-AF65-F5344CB8AC3E}">
        <p14:creationId xmlns:p14="http://schemas.microsoft.com/office/powerpoint/2010/main" val="1907475303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13454</TotalTime>
  <Words>783</Words>
  <Application>Microsoft Office PowerPoint</Application>
  <PresentationFormat>Лист A4 (210x297 мм)</PresentationFormat>
  <Paragraphs>178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Verdana</vt:lpstr>
      <vt:lpstr>Calibri</vt:lpstr>
      <vt:lpstr>Franklin Gothic Book</vt:lpstr>
      <vt:lpstr>Tahoma</vt:lpstr>
      <vt:lpstr>Calibri Light</vt:lpstr>
      <vt:lpstr>Times New Roman</vt:lpstr>
      <vt:lpstr>Office Theme</vt:lpstr>
      <vt:lpstr>Презентация PowerPoint</vt:lpstr>
      <vt:lpstr> </vt:lpstr>
      <vt:lpstr>Основные задачи системы профильного обучения в средней школе</vt:lpstr>
      <vt:lpstr>Направления профильного обучения на 2019-2020 учебный год  (22 направления) </vt:lpstr>
      <vt:lpstr>Основные задачи системы профильного обучения в средней школе</vt:lpstr>
      <vt:lpstr>Организация системы профильного обучения </vt:lpstr>
      <vt:lpstr>Основная цель предпрофильного обучения</vt:lpstr>
      <vt:lpstr>Цель предпрофильной подготовки обучающихся </vt:lpstr>
      <vt:lpstr>Задачи:</vt:lpstr>
      <vt:lpstr>Ожидаемые результаты </vt:lpstr>
      <vt:lpstr>От чего зависит выбор профиля? </vt:lpstr>
      <vt:lpstr>Структура и содержание профильного обучения в образовательной организации  </vt:lpstr>
      <vt:lpstr>Развитие профильного обучения позволит: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Осокин Александр Валерьевич</dc:creator>
  <cp:lastModifiedBy>SklyarovaMS</cp:lastModifiedBy>
  <cp:revision>1307</cp:revision>
  <cp:lastPrinted>2019-11-27T06:47:19Z</cp:lastPrinted>
  <dcterms:created xsi:type="dcterms:W3CDTF">2010-07-08T09:32:50Z</dcterms:created>
  <dcterms:modified xsi:type="dcterms:W3CDTF">2019-11-27T06:58:31Z</dcterms:modified>
</cp:coreProperties>
</file>